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hariS6oeXcaFEAEQE/OlHv4mLH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8af13dd7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8af13dd7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28af13dd7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8bea790f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28bea790f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28bea790f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7" name="Google Shape;77;p6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6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4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5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5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chive.ics.uci.edu/ml/machine-learning-databases/00502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Relationship Id="rId4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machinelearningmastery.com/stacking-ensemble-machine-learning-with-python/" TargetMode="External"/><Relationship Id="rId4" Type="http://schemas.openxmlformats.org/officeDocument/2006/relationships/hyperlink" Target="https://machinelearningmastery.com/stacking-ensemble-machine-learning-with-python/" TargetMode="External"/><Relationship Id="rId5" Type="http://schemas.openxmlformats.org/officeDocument/2006/relationships/hyperlink" Target="https://www.machinelearningplus.com/author/selva86/" TargetMode="External"/><Relationship Id="rId6" Type="http://schemas.openxmlformats.org/officeDocument/2006/relationships/hyperlink" Target="https://www.machinelearningplus.com/author/selva86/" TargetMode="External"/><Relationship Id="rId7" Type="http://schemas.openxmlformats.org/officeDocument/2006/relationships/hyperlink" Target="https://www.machinelearningplus.com/author/selva86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b="24979" l="0" r="-1" t="0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>
            <p:ph type="ctrTitle"/>
          </p:nvPr>
        </p:nvSpPr>
        <p:spPr>
          <a:xfrm>
            <a:off x="4794742" y="663960"/>
            <a:ext cx="5502600" cy="3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>
                <a:solidFill>
                  <a:schemeClr val="dk1"/>
                </a:solidFill>
              </a:rPr>
              <a:t>E-Commerce Data Analysis</a:t>
            </a:r>
            <a:br>
              <a:rPr lang="en-US" sz="4200">
                <a:solidFill>
                  <a:schemeClr val="dk1"/>
                </a:solidFill>
              </a:rPr>
            </a:br>
            <a:r>
              <a:rPr lang="en-US" sz="4200">
                <a:solidFill>
                  <a:schemeClr val="dk1"/>
                </a:solidFill>
              </a:rPr>
              <a:t>Product Categorization and Sales Prediction</a:t>
            </a:r>
            <a:endParaRPr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9396248" y="5205048"/>
            <a:ext cx="1608083" cy="659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400">
                <a:solidFill>
                  <a:schemeClr val="dk1"/>
                </a:solidFill>
              </a:rPr>
              <a:t>By</a:t>
            </a:r>
            <a:endParaRPr/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400">
                <a:solidFill>
                  <a:schemeClr val="dk1"/>
                </a:solidFill>
              </a:rPr>
              <a:t>Wale and Tiru</a:t>
            </a:r>
            <a:endParaRPr/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400">
                <a:solidFill>
                  <a:schemeClr val="dk1"/>
                </a:solidFill>
              </a:rPr>
              <a:t>With professor </a:t>
            </a:r>
            <a:endParaRPr/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400">
                <a:solidFill>
                  <a:schemeClr val="dk1"/>
                </a:solidFill>
              </a:rPr>
              <a:t>Ozgur Ozturk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LDA Model Visualization by PyLDAvis</a:t>
            </a:r>
            <a:endParaRPr/>
          </a:p>
        </p:txBody>
      </p:sp>
      <p:pic>
        <p:nvPicPr>
          <p:cNvPr id="201" name="Google Shape;20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13975"/>
            <a:ext cx="11353800" cy="519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Sales Prediction Model</a:t>
            </a:r>
            <a:endParaRPr/>
          </a:p>
        </p:txBody>
      </p:sp>
      <p:grpSp>
        <p:nvGrpSpPr>
          <p:cNvPr id="207" name="Google Shape;207;p11"/>
          <p:cNvGrpSpPr/>
          <p:nvPr/>
        </p:nvGrpSpPr>
        <p:grpSpPr>
          <a:xfrm>
            <a:off x="4648018" y="643525"/>
            <a:ext cx="6900512" cy="5530734"/>
            <a:chOff x="0" y="2703"/>
            <a:chExt cx="6900512" cy="5530734"/>
          </a:xfrm>
        </p:grpSpPr>
        <p:cxnSp>
          <p:nvCxnSpPr>
            <p:cNvPr id="208" name="Google Shape;208;p11"/>
            <p:cNvCxnSpPr/>
            <p:nvPr/>
          </p:nvCxnSpPr>
          <p:spPr>
            <a:xfrm>
              <a:off x="0" y="2703"/>
              <a:ext cx="6900512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9" name="Google Shape;209;p11"/>
            <p:cNvSpPr/>
            <p:nvPr/>
          </p:nvSpPr>
          <p:spPr>
            <a:xfrm>
              <a:off x="0" y="2703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 txBox="1"/>
            <p:nvPr/>
          </p:nvSpPr>
          <p:spPr>
            <a:xfrm>
              <a:off x="0" y="2703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 for the prediction model</a:t>
              </a:r>
              <a:endParaRPr/>
            </a:p>
          </p:txBody>
        </p:sp>
        <p:cxnSp>
          <p:nvCxnSpPr>
            <p:cNvPr id="211" name="Google Shape;211;p11"/>
            <p:cNvCxnSpPr/>
            <p:nvPr/>
          </p:nvCxnSpPr>
          <p:spPr>
            <a:xfrm>
              <a:off x="0" y="924492"/>
              <a:ext cx="6900512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2" name="Google Shape;212;p11"/>
            <p:cNvSpPr/>
            <p:nvPr/>
          </p:nvSpPr>
          <p:spPr>
            <a:xfrm>
              <a:off x="0" y="924492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 txBox="1"/>
            <p:nvPr/>
          </p:nvSpPr>
          <p:spPr>
            <a:xfrm>
              <a:off x="0" y="924492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LDA model provided each document with topics along with their probabilities.</a:t>
              </a:r>
              <a:endParaRPr/>
            </a:p>
          </p:txBody>
        </p:sp>
        <p:cxnSp>
          <p:nvCxnSpPr>
            <p:cNvPr id="214" name="Google Shape;214;p11"/>
            <p:cNvCxnSpPr/>
            <p:nvPr/>
          </p:nvCxnSpPr>
          <p:spPr>
            <a:xfrm>
              <a:off x="0" y="1846281"/>
              <a:ext cx="6900512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5" name="Google Shape;215;p11"/>
            <p:cNvSpPr/>
            <p:nvPr/>
          </p:nvSpPr>
          <p:spPr>
            <a:xfrm>
              <a:off x="0" y="1846281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 txBox="1"/>
            <p:nvPr/>
          </p:nvSpPr>
          <p:spPr>
            <a:xfrm>
              <a:off x="0" y="1846281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Extract each document from the topic with maximum probability.</a:t>
              </a:r>
              <a:endParaRPr/>
            </a:p>
          </p:txBody>
        </p:sp>
        <p:cxnSp>
          <p:nvCxnSpPr>
            <p:cNvPr id="217" name="Google Shape;217;p11"/>
            <p:cNvCxnSpPr/>
            <p:nvPr/>
          </p:nvCxnSpPr>
          <p:spPr>
            <a:xfrm>
              <a:off x="0" y="2768070"/>
              <a:ext cx="6900512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8" name="Google Shape;218;p11"/>
            <p:cNvSpPr/>
            <p:nvPr/>
          </p:nvSpPr>
          <p:spPr>
            <a:xfrm>
              <a:off x="0" y="2768070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 txBox="1"/>
            <p:nvPr/>
          </p:nvSpPr>
          <p:spPr>
            <a:xfrm>
              <a:off x="0" y="2768070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 new Topic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column into the original data frame.</a:t>
              </a:r>
              <a:endParaRPr/>
            </a:p>
          </p:txBody>
        </p:sp>
        <p:cxnSp>
          <p:nvCxnSpPr>
            <p:cNvPr id="220" name="Google Shape;220;p11"/>
            <p:cNvCxnSpPr/>
            <p:nvPr/>
          </p:nvCxnSpPr>
          <p:spPr>
            <a:xfrm>
              <a:off x="0" y="3689859"/>
              <a:ext cx="6900512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1" name="Google Shape;221;p11"/>
            <p:cNvSpPr/>
            <p:nvPr/>
          </p:nvSpPr>
          <p:spPr>
            <a:xfrm>
              <a:off x="0" y="3689859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 txBox="1"/>
            <p:nvPr/>
          </p:nvSpPr>
          <p:spPr>
            <a:xfrm>
              <a:off x="0" y="3689859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the sale prediction model only three columns were used, the invoice date, the sales and topic columns.</a:t>
              </a:r>
              <a:endParaRPr/>
            </a:p>
          </p:txBody>
        </p:sp>
        <p:cxnSp>
          <p:nvCxnSpPr>
            <p:cNvPr id="223" name="Google Shape;223;p11"/>
            <p:cNvCxnSpPr/>
            <p:nvPr/>
          </p:nvCxnSpPr>
          <p:spPr>
            <a:xfrm>
              <a:off x="0" y="4611648"/>
              <a:ext cx="6900512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4" name="Google Shape;224;p11"/>
            <p:cNvSpPr/>
            <p:nvPr/>
          </p:nvSpPr>
          <p:spPr>
            <a:xfrm>
              <a:off x="0" y="4611648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 txBox="1"/>
            <p:nvPr/>
          </p:nvSpPr>
          <p:spPr>
            <a:xfrm>
              <a:off x="0" y="4611648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total and the average sales for each cluster are shown on the next couple slides.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128af13dd7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00" y="1990550"/>
            <a:ext cx="11107202" cy="32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28af13dd7f_1_0"/>
          <p:cNvSpPr txBox="1"/>
          <p:nvPr/>
        </p:nvSpPr>
        <p:spPr>
          <a:xfrm>
            <a:off x="4118500" y="1231850"/>
            <a:ext cx="365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Updated Snapshot of Dataframe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>
            <p:ph type="title"/>
          </p:nvPr>
        </p:nvSpPr>
        <p:spPr>
          <a:xfrm>
            <a:off x="1198181" y="560881"/>
            <a:ext cx="9795638" cy="11143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Total And Average Sales For Each Topic</a:t>
            </a:r>
            <a:endParaRPr/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2726" y="3179950"/>
            <a:ext cx="5082825" cy="26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3234575"/>
            <a:ext cx="5625001" cy="25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2"/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/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Time Series</a:t>
            </a:r>
            <a:r>
              <a:rPr lang="en-US" sz="5400"/>
              <a:t> Analysis</a:t>
            </a:r>
            <a:endParaRPr/>
          </a:p>
        </p:txBody>
      </p:sp>
      <p:grpSp>
        <p:nvGrpSpPr>
          <p:cNvPr id="248" name="Google Shape;248;p13"/>
          <p:cNvGrpSpPr/>
          <p:nvPr/>
        </p:nvGrpSpPr>
        <p:grpSpPr>
          <a:xfrm>
            <a:off x="4648018" y="641497"/>
            <a:ext cx="6900512" cy="5534789"/>
            <a:chOff x="0" y="675"/>
            <a:chExt cx="6900512" cy="5534789"/>
          </a:xfrm>
        </p:grpSpPr>
        <p:cxnSp>
          <p:nvCxnSpPr>
            <p:cNvPr id="249" name="Google Shape;249;p13"/>
            <p:cNvCxnSpPr/>
            <p:nvPr/>
          </p:nvCxnSpPr>
          <p:spPr>
            <a:xfrm>
              <a:off x="0" y="675"/>
              <a:ext cx="6900512" cy="0"/>
            </a:xfrm>
            <a:prstGeom prst="straightConnector1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0" name="Google Shape;250;p13"/>
            <p:cNvSpPr/>
            <p:nvPr/>
          </p:nvSpPr>
          <p:spPr>
            <a:xfrm>
              <a:off x="0" y="675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 txBox="1"/>
            <p:nvPr/>
          </p:nvSpPr>
          <p:spPr>
            <a:xfrm>
              <a:off x="0" y="675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Put each topic in its own sub dataframe for the analysis</a:t>
              </a:r>
              <a:endParaRPr/>
            </a:p>
          </p:txBody>
        </p:sp>
        <p:cxnSp>
          <p:nvCxnSpPr>
            <p:cNvPr id="252" name="Google Shape;252;p13"/>
            <p:cNvCxnSpPr/>
            <p:nvPr/>
          </p:nvCxnSpPr>
          <p:spPr>
            <a:xfrm>
              <a:off x="0" y="1107633"/>
              <a:ext cx="6900512" cy="0"/>
            </a:xfrm>
            <a:prstGeom prst="straightConnector1">
              <a:avLst/>
            </a:prstGeom>
            <a:solidFill>
              <a:schemeClr val="accent3"/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3" name="Google Shape;253;p13"/>
            <p:cNvSpPr/>
            <p:nvPr/>
          </p:nvSpPr>
          <p:spPr>
            <a:xfrm>
              <a:off x="0" y="1107633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 txBox="1"/>
            <p:nvPr/>
          </p:nvSpPr>
          <p:spPr>
            <a:xfrm>
              <a:off x="0" y="1107633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resampling we changed the entries of the data into daily to keep the interval consistent.</a:t>
              </a:r>
              <a:endParaRPr/>
            </a:p>
          </p:txBody>
        </p:sp>
        <p:cxnSp>
          <p:nvCxnSpPr>
            <p:cNvPr id="255" name="Google Shape;255;p13"/>
            <p:cNvCxnSpPr/>
            <p:nvPr/>
          </p:nvCxnSpPr>
          <p:spPr>
            <a:xfrm>
              <a:off x="0" y="2214591"/>
              <a:ext cx="6900512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6" name="Google Shape;256;p13"/>
            <p:cNvSpPr/>
            <p:nvPr/>
          </p:nvSpPr>
          <p:spPr>
            <a:xfrm>
              <a:off x="0" y="2214591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 txBox="1"/>
            <p:nvPr/>
          </p:nvSpPr>
          <p:spPr>
            <a:xfrm>
              <a:off x="0" y="2214591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data has outliers, we took care of them using Interquartile range method.</a:t>
              </a:r>
              <a:endParaRPr/>
            </a:p>
          </p:txBody>
        </p:sp>
        <p:cxnSp>
          <p:nvCxnSpPr>
            <p:cNvPr id="258" name="Google Shape;258;p13"/>
            <p:cNvCxnSpPr/>
            <p:nvPr/>
          </p:nvCxnSpPr>
          <p:spPr>
            <a:xfrm>
              <a:off x="0" y="3321549"/>
              <a:ext cx="6900512" cy="0"/>
            </a:xfrm>
            <a:prstGeom prst="straightConnector1">
              <a:avLst/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9" name="Google Shape;259;p13"/>
            <p:cNvSpPr/>
            <p:nvPr/>
          </p:nvSpPr>
          <p:spPr>
            <a:xfrm>
              <a:off x="0" y="3321549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 txBox="1"/>
            <p:nvPr/>
          </p:nvSpPr>
          <p:spPr>
            <a:xfrm>
              <a:off x="0" y="3321549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Created a function to get the X features and y label from sales column.</a:t>
              </a:r>
              <a:endParaRPr/>
            </a:p>
          </p:txBody>
        </p:sp>
        <p:cxnSp>
          <p:nvCxnSpPr>
            <p:cNvPr id="261" name="Google Shape;261;p13"/>
            <p:cNvCxnSpPr/>
            <p:nvPr/>
          </p:nvCxnSpPr>
          <p:spPr>
            <a:xfrm>
              <a:off x="0" y="4428507"/>
              <a:ext cx="6900512" cy="0"/>
            </a:xfrm>
            <a:prstGeom prst="straightConnector1">
              <a:avLst/>
            </a:prstGeom>
            <a:solidFill>
              <a:schemeClr val="accent6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2" name="Google Shape;262;p13"/>
            <p:cNvSpPr/>
            <p:nvPr/>
          </p:nvSpPr>
          <p:spPr>
            <a:xfrm>
              <a:off x="0" y="4428507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 txBox="1"/>
            <p:nvPr/>
          </p:nvSpPr>
          <p:spPr>
            <a:xfrm>
              <a:off x="0" y="4428507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Scaled the data and split it into the train and test set.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/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Regression Models</a:t>
            </a:r>
            <a:endParaRPr/>
          </a:p>
        </p:txBody>
      </p:sp>
      <p:grpSp>
        <p:nvGrpSpPr>
          <p:cNvPr id="269" name="Google Shape;269;p14"/>
          <p:cNvGrpSpPr/>
          <p:nvPr/>
        </p:nvGrpSpPr>
        <p:grpSpPr>
          <a:xfrm>
            <a:off x="4648018" y="641497"/>
            <a:ext cx="6900607" cy="5881027"/>
            <a:chOff x="0" y="675"/>
            <a:chExt cx="6900607" cy="5881027"/>
          </a:xfrm>
        </p:grpSpPr>
        <p:cxnSp>
          <p:nvCxnSpPr>
            <p:cNvPr id="270" name="Google Shape;270;p14"/>
            <p:cNvCxnSpPr/>
            <p:nvPr/>
          </p:nvCxnSpPr>
          <p:spPr>
            <a:xfrm>
              <a:off x="0" y="675"/>
              <a:ext cx="6900512" cy="0"/>
            </a:xfrm>
            <a:prstGeom prst="straightConnector1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1" name="Google Shape;271;p14"/>
            <p:cNvSpPr/>
            <p:nvPr/>
          </p:nvSpPr>
          <p:spPr>
            <a:xfrm>
              <a:off x="0" y="675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 txBox="1"/>
            <p:nvPr/>
          </p:nvSpPr>
          <p:spPr>
            <a:xfrm>
              <a:off x="0" y="675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After we got the features and the label, we can run a regression model for the prediction of sales for each cluster.</a:t>
              </a:r>
              <a:endParaRPr/>
            </a:p>
          </p:txBody>
        </p:sp>
        <p:cxnSp>
          <p:nvCxnSpPr>
            <p:cNvPr id="273" name="Google Shape;273;p14"/>
            <p:cNvCxnSpPr/>
            <p:nvPr/>
          </p:nvCxnSpPr>
          <p:spPr>
            <a:xfrm>
              <a:off x="0" y="1107633"/>
              <a:ext cx="6900512" cy="0"/>
            </a:xfrm>
            <a:prstGeom prst="straightConnector1">
              <a:avLst/>
            </a:prstGeom>
            <a:solidFill>
              <a:schemeClr val="accent3"/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4" name="Google Shape;274;p14"/>
            <p:cNvSpPr/>
            <p:nvPr/>
          </p:nvSpPr>
          <p:spPr>
            <a:xfrm>
              <a:off x="0" y="1107633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 txBox="1"/>
            <p:nvPr/>
          </p:nvSpPr>
          <p:spPr>
            <a:xfrm>
              <a:off x="0" y="1107633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Used LazyPredict model to see what regression models performed best on specific clusters. It helped select models that would be best for stacking.</a:t>
              </a:r>
              <a:endParaRPr/>
            </a:p>
          </p:txBody>
        </p:sp>
        <p:cxnSp>
          <p:nvCxnSpPr>
            <p:cNvPr id="276" name="Google Shape;276;p14"/>
            <p:cNvCxnSpPr/>
            <p:nvPr/>
          </p:nvCxnSpPr>
          <p:spPr>
            <a:xfrm>
              <a:off x="0" y="2214591"/>
              <a:ext cx="6900512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7" name="Google Shape;277;p14"/>
            <p:cNvSpPr/>
            <p:nvPr/>
          </p:nvSpPr>
          <p:spPr>
            <a:xfrm>
              <a:off x="0" y="2214591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 txBox="1"/>
            <p:nvPr/>
          </p:nvSpPr>
          <p:spPr>
            <a:xfrm>
              <a:off x="0" y="2214591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 found different models perform well on different clusters and may require multiple models to be ran against them.</a:t>
              </a:r>
              <a:endParaRPr/>
            </a:p>
          </p:txBody>
        </p:sp>
        <p:cxnSp>
          <p:nvCxnSpPr>
            <p:cNvPr id="279" name="Google Shape;279;p14"/>
            <p:cNvCxnSpPr/>
            <p:nvPr/>
          </p:nvCxnSpPr>
          <p:spPr>
            <a:xfrm>
              <a:off x="0" y="3321549"/>
              <a:ext cx="6900512" cy="0"/>
            </a:xfrm>
            <a:prstGeom prst="straightConnector1">
              <a:avLst/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0" name="Google Shape;280;p14"/>
            <p:cNvSpPr/>
            <p:nvPr/>
          </p:nvSpPr>
          <p:spPr>
            <a:xfrm>
              <a:off x="0" y="3321549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 txBox="1"/>
            <p:nvPr/>
          </p:nvSpPr>
          <p:spPr>
            <a:xfrm>
              <a:off x="0" y="3321549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</a:t>
              </a: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Stacking model uses meta-learning algorithm to learn how to best combine the predictions from two or more base machine learning algorithms. </a:t>
              </a:r>
              <a:endParaRPr/>
            </a:p>
          </p:txBody>
        </p:sp>
        <p:cxnSp>
          <p:nvCxnSpPr>
            <p:cNvPr id="282" name="Google Shape;282;p14"/>
            <p:cNvCxnSpPr/>
            <p:nvPr/>
          </p:nvCxnSpPr>
          <p:spPr>
            <a:xfrm>
              <a:off x="0" y="4428507"/>
              <a:ext cx="6900512" cy="0"/>
            </a:xfrm>
            <a:prstGeom prst="straightConnector1">
              <a:avLst/>
            </a:prstGeom>
            <a:solidFill>
              <a:schemeClr val="accent6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3" name="Google Shape;283;p14"/>
            <p:cNvSpPr/>
            <p:nvPr/>
          </p:nvSpPr>
          <p:spPr>
            <a:xfrm>
              <a:off x="0" y="4428507"/>
              <a:ext cx="6900512" cy="110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 txBox="1"/>
            <p:nvPr/>
          </p:nvSpPr>
          <p:spPr>
            <a:xfrm>
              <a:off x="7" y="4428502"/>
              <a:ext cx="6900600" cy="14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 used four base models for the stacking model i.e., ExtraTreesRegressor, AdaBoostRegressor, RandomForestRegressor and LinearSVR.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Linear Regression is the meta-model.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Stacking Model</a:t>
            </a:r>
            <a:br>
              <a:rPr lang="en-US" sz="4000"/>
            </a:br>
            <a:r>
              <a:rPr lang="en-US" sz="4000"/>
              <a:t> For Cluster 1 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838200" y="2401330"/>
            <a:ext cx="6797405" cy="4167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Trained the model and predicted on the unseen test dataset.</a:t>
            </a:r>
            <a:endParaRPr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The graph shows the actual and the prediction move along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/>
              <a:t>      together except some spikes.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The performance </a:t>
            </a:r>
            <a:r>
              <a:rPr lang="en-US" sz="1400"/>
              <a:t>metrics</a:t>
            </a:r>
            <a:r>
              <a:rPr lang="en-US" sz="1400"/>
              <a:t> show that the model performed well.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704" y="513601"/>
            <a:ext cx="5182476" cy="324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56" y="4398257"/>
            <a:ext cx="3995623" cy="10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LSTM Model For Cluster 1 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When using a</a:t>
            </a:r>
            <a:r>
              <a:rPr lang="en-US" sz="2400"/>
              <a:t> larger ste</a:t>
            </a:r>
            <a:r>
              <a:rPr lang="en-US" sz="2400"/>
              <a:t>p size (30 in this case) the model performed well. Then we set up the X and y variables.  </a:t>
            </a:r>
            <a:endParaRPr sz="24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Split the dataset into train, validation and test datasets.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Scaled it and built the LSTM model.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Used simple neural network and trained the model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LSTM Model Performance Evaluation</a:t>
            </a:r>
            <a:endParaRPr/>
          </a:p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As we see from the graph the LSTM model works well for this cluster.</a:t>
            </a:r>
            <a:endParaRPr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 </a:t>
            </a:r>
            <a:r>
              <a:rPr lang="en-US" sz="1800"/>
              <a:t>metrics</a:t>
            </a:r>
            <a:r>
              <a:rPr lang="en-US" sz="1800"/>
              <a:t> show even though the model is overfitted, it performed better than the stacking model.</a:t>
            </a:r>
            <a:endParaRPr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524" y="437401"/>
            <a:ext cx="4777257" cy="291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498" y="3679042"/>
            <a:ext cx="3147918" cy="166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LSTM Forecasting for Cluster 1</a:t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Created a function that allow the model to forecast for the next 10 days starting from the last day of the test data date.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 The first graph shows the 40 days of sales including the 10 forecasted sales.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The second graph shows the data all together from the beginning to the end but for clear visualization we used the last 150 days.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Overall you can see the forecasted values follow the data pretty well.</a:t>
            </a:r>
            <a:endParaRPr sz="1600"/>
          </a:p>
        </p:txBody>
      </p:sp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4008" y="437401"/>
            <a:ext cx="4229773" cy="262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008" y="3449920"/>
            <a:ext cx="4229773" cy="262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113" name="Google Shape;113;p2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2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Introduction</a:t>
            </a:r>
            <a:endParaRPr/>
          </a:p>
        </p:txBody>
      </p:sp>
      <p:sp>
        <p:nvSpPr>
          <p:cNvPr id="118" name="Google Shape;118;p2"/>
          <p:cNvSpPr txBox="1"/>
          <p:nvPr>
            <p:ph idx="1" type="body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500"/>
              <a:t>Product Categorization/Clustering and Sales Prediction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The process of putting together products which have similar product description.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This retail analytics helps the </a:t>
            </a:r>
            <a:r>
              <a:rPr lang="en-US" sz="1500"/>
              <a:t>retailer</a:t>
            </a:r>
            <a:r>
              <a:rPr lang="en-US" sz="1500"/>
              <a:t> to make smarter decisions toward higher profits, better customer satisfaction, and having a more successful business overall.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Over the years retail data has become increasingly important and vital for organizations to keep ahead of their competitors and keep increased levels of customer retention.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We chose this project to get better understanding on NLP specially the unsupervised learning topic modeling techniques.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We can be able to provide product suggestions for the customer based on customers preference of product categorization history. </a:t>
            </a:r>
            <a:endParaRPr/>
          </a:p>
          <a:p>
            <a:pPr indent="-13335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</p:txBody>
      </p:sp>
      <p:cxnSp>
        <p:nvCxnSpPr>
          <p:cNvPr id="119" name="Google Shape;119;p2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Stacking Model For Cluster 2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1456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Trained the model and predicted on the unseen test dataset.</a:t>
            </a:r>
            <a:endParaRPr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22145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The graph shows the actual and the prediction plots move along together except the two high spikes.</a:t>
            </a:r>
            <a:endParaRPr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22145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The performance </a:t>
            </a:r>
            <a:r>
              <a:rPr lang="en-US" sz="1500"/>
              <a:t>metrics</a:t>
            </a:r>
            <a:r>
              <a:rPr lang="en-US" sz="1500"/>
              <a:t> show that the stacking model performed better than it did in cluster 1.</a:t>
            </a:r>
            <a:endParaRPr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</p:txBody>
      </p:sp>
      <p:pic>
        <p:nvPicPr>
          <p:cNvPr id="321" name="Google Shape;3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4945" y="437401"/>
            <a:ext cx="5167541" cy="299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008" y="4291175"/>
            <a:ext cx="4229773" cy="9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LSTM Model Performance Evaluation For Cluster 2</a:t>
            </a:r>
            <a:endParaRPr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0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LSTM model in cluster 2 is overfitted as we see the graph and the </a:t>
            </a:r>
            <a:r>
              <a:rPr lang="en-US" sz="2000"/>
              <a:t>metrics</a:t>
            </a:r>
            <a:r>
              <a:rPr lang="en-US" sz="2000"/>
              <a:t>. 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4008" y="442688"/>
            <a:ext cx="4229773" cy="261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008" y="4425527"/>
            <a:ext cx="4229773" cy="67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LSTM Model Forecasting for Cluster 2</a:t>
            </a:r>
            <a:endParaRPr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14052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The result of forecasting for 10 days seems not bad in this cluster. </a:t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4008" y="437401"/>
            <a:ext cx="4229773" cy="262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008" y="3449920"/>
            <a:ext cx="4229773" cy="262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The Stacking Model For Cluster 3</a:t>
            </a:r>
            <a:endParaRPr/>
          </a:p>
        </p:txBody>
      </p:sp>
      <p:sp>
        <p:nvSpPr>
          <p:cNvPr id="344" name="Google Shape;344;p22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14052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The performance of the model in cluster 3 is similar cluster 2.</a:t>
            </a:r>
            <a:endParaRPr/>
          </a:p>
        </p:txBody>
      </p:sp>
      <p:pic>
        <p:nvPicPr>
          <p:cNvPr id="345" name="Google Shape;3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4008" y="437401"/>
            <a:ext cx="4229773" cy="262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008" y="4343460"/>
            <a:ext cx="4229773" cy="83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LSTM Model For Cluster 3</a:t>
            </a:r>
            <a:endParaRPr/>
          </a:p>
        </p:txBody>
      </p:sp>
      <p:sp>
        <p:nvSpPr>
          <p:cNvPr id="352" name="Google Shape;352;p23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14636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400"/>
          </a:p>
          <a:p>
            <a:pPr indent="-146367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400"/>
          </a:p>
          <a:p>
            <a:pPr indent="-146367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400"/>
          </a:p>
          <a:p>
            <a:pPr indent="-146367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400"/>
          </a:p>
          <a:p>
            <a:pPr indent="-146367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400"/>
          </a:p>
          <a:p>
            <a:pPr indent="-146367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400"/>
          </a:p>
          <a:p>
            <a:pPr indent="-1111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The LSTM model performance on cluster 3 is not good. The model is overfitted. </a:t>
            </a:r>
            <a:endParaRPr/>
          </a:p>
        </p:txBody>
      </p:sp>
      <p:pic>
        <p:nvPicPr>
          <p:cNvPr id="353" name="Google Shape;3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4008" y="405678"/>
            <a:ext cx="4229773" cy="26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008" y="4290588"/>
            <a:ext cx="4229773" cy="94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LSTM Model Forecasting For Cluster 3</a:t>
            </a:r>
            <a:endParaRPr/>
          </a:p>
        </p:txBody>
      </p:sp>
      <p:sp>
        <p:nvSpPr>
          <p:cNvPr id="360" name="Google Shape;360;p24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 forecasting result in this cluster is not bad.</a:t>
            </a:r>
            <a:endParaRPr/>
          </a:p>
        </p:txBody>
      </p:sp>
      <p:pic>
        <p:nvPicPr>
          <p:cNvPr id="361" name="Google Shape;3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4008" y="437401"/>
            <a:ext cx="4229773" cy="262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008" y="3449920"/>
            <a:ext cx="4229773" cy="262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The Stacking Model For Cluster 4</a:t>
            </a:r>
            <a:endParaRPr/>
          </a:p>
        </p:txBody>
      </p:sp>
      <p:sp>
        <p:nvSpPr>
          <p:cNvPr id="368" name="Google Shape;368;p25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79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The stacking model performance for this cluster is good. The model has problem to handle the seasonality of the data.</a:t>
            </a:r>
            <a:endParaRPr/>
          </a:p>
        </p:txBody>
      </p:sp>
      <p:pic>
        <p:nvPicPr>
          <p:cNvPr id="369" name="Google Shape;3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5920" y="437401"/>
            <a:ext cx="5187861" cy="299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1571" y="3918150"/>
            <a:ext cx="5269142" cy="111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LSTM Model Sales Prediction  For Cluster 4</a:t>
            </a:r>
            <a:endParaRPr/>
          </a:p>
        </p:txBody>
      </p:sp>
      <p:sp>
        <p:nvSpPr>
          <p:cNvPr id="376" name="Google Shape;376;p26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LSTM model in this cluster is still overfitting but performed better than it did on cluster 2 and 3.</a:t>
            </a:r>
            <a:endParaRPr/>
          </a:p>
        </p:txBody>
      </p:sp>
      <p:pic>
        <p:nvPicPr>
          <p:cNvPr id="377" name="Google Shape;3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6720" y="513602"/>
            <a:ext cx="5216459" cy="311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9966" y="4261022"/>
            <a:ext cx="5013213" cy="10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LSTM Model Forecasting For Cluster 4</a:t>
            </a:r>
            <a:endParaRPr/>
          </a:p>
        </p:txBody>
      </p:sp>
      <p:sp>
        <p:nvSpPr>
          <p:cNvPr id="384" name="Google Shape;384;p27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forecasting result shows the model performed good.</a:t>
            </a:r>
            <a:endParaRPr/>
          </a:p>
        </p:txBody>
      </p:sp>
      <p:pic>
        <p:nvPicPr>
          <p:cNvPr id="385" name="Google Shape;3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4240" y="513602"/>
            <a:ext cx="4738939" cy="247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4240" y="3672814"/>
            <a:ext cx="4738939" cy="247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type="title"/>
          </p:nvPr>
        </p:nvSpPr>
        <p:spPr>
          <a:xfrm>
            <a:off x="670560" y="556337"/>
            <a:ext cx="696504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Stacking Model For Cluster 5</a:t>
            </a:r>
            <a:endParaRPr/>
          </a:p>
        </p:txBody>
      </p:sp>
      <p:sp>
        <p:nvSpPr>
          <p:cNvPr id="392" name="Google Shape;392;p28"/>
          <p:cNvSpPr txBox="1"/>
          <p:nvPr>
            <p:ph idx="1" type="body"/>
          </p:nvPr>
        </p:nvSpPr>
        <p:spPr>
          <a:xfrm>
            <a:off x="421450" y="2413580"/>
            <a:ext cx="67974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model in this cluster performed about the same as the other clusters.</a:t>
            </a:r>
            <a:endParaRPr/>
          </a:p>
        </p:txBody>
      </p:sp>
      <p:pic>
        <p:nvPicPr>
          <p:cNvPr id="393" name="Google Shape;3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498618"/>
            <a:ext cx="4525579" cy="317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0536" y="4034298"/>
            <a:ext cx="4810059" cy="114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07"/>
              <a:buFont typeface="Calibri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1064367" y="3235901"/>
            <a:ext cx="6474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Online Retail II data set contains all the transactions occurring for a UK-based and registered, non-</a:t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online retail between December 2009 and </a:t>
            </a: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</a:t>
            </a:r>
            <a:r>
              <a:rPr b="0" i="0" lang="en-US" sz="10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2011.The company mainly sells unique all-occasion giftware. Many customers of the company are wholesalers.</a:t>
            </a:r>
            <a:endParaRPr b="0" i="0" sz="10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file currently holds 1,067,371 records with 8 features(columns) 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customer can have multiple invoices (transactions) 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include…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2524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Invoice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2524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Stock Code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2524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2524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Quantity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2524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Invoice Date - Split into two columns one “Date” &amp; “Time”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2524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2524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ID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2524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3706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source:  </a:t>
            </a:r>
            <a:r>
              <a:rPr i="1"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https://archive.ics.uci.edu/ml/machine-learning-databases/00502/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9153905" y="5114141"/>
            <a:ext cx="2825066" cy="155987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handled the NULL values by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3706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Drop NULL values in “Description” column since they’re aren’t that many.</a:t>
            </a:r>
            <a:endParaRPr/>
          </a:p>
          <a:p>
            <a:pPr indent="0" lvl="0" marL="23706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We kept the customer Id null values since it is not used in the analysis.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1724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788" y="1257042"/>
            <a:ext cx="10102080" cy="197885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8190" y="3266924"/>
            <a:ext cx="1987652" cy="181619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6608" y="4186045"/>
            <a:ext cx="3005959" cy="196225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LSTM Model For Cluster 5</a:t>
            </a:r>
            <a:endParaRPr/>
          </a:p>
        </p:txBody>
      </p:sp>
      <p:sp>
        <p:nvSpPr>
          <p:cNvPr id="400" name="Google Shape;400;p29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LSTM model in this cluster didn’t perform well.</a:t>
            </a:r>
            <a:endParaRPr/>
          </a:p>
        </p:txBody>
      </p:sp>
      <p:pic>
        <p:nvPicPr>
          <p:cNvPr id="401" name="Google Shape;4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3760" y="498618"/>
            <a:ext cx="4769419" cy="336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6320" y="4054389"/>
            <a:ext cx="4606859" cy="133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LSTM Forecasting For Cluster 5</a:t>
            </a:r>
            <a:endParaRPr/>
          </a:p>
        </p:txBody>
      </p:sp>
      <p:sp>
        <p:nvSpPr>
          <p:cNvPr id="408" name="Google Shape;408;p30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model didn’t perform well, so we expected the forecasting to be bad.</a:t>
            </a:r>
            <a:endParaRPr/>
          </a:p>
        </p:txBody>
      </p:sp>
      <p:pic>
        <p:nvPicPr>
          <p:cNvPr id="409" name="Google Shape;4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386" y="3975306"/>
            <a:ext cx="3995623" cy="250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0378" y="737286"/>
            <a:ext cx="4401850" cy="275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>
            <p:ph type="title"/>
          </p:nvPr>
        </p:nvSpPr>
        <p:spPr>
          <a:xfrm>
            <a:off x="721360" y="556337"/>
            <a:ext cx="691424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Stacking Model For Cluster 6</a:t>
            </a:r>
            <a:endParaRPr/>
          </a:p>
        </p:txBody>
      </p:sp>
      <p:sp>
        <p:nvSpPr>
          <p:cNvPr id="416" name="Google Shape;416;p31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This model had the lowest performance score of all clusters.</a:t>
            </a:r>
            <a:endParaRPr/>
          </a:p>
        </p:txBody>
      </p:sp>
      <p:pic>
        <p:nvPicPr>
          <p:cNvPr id="417" name="Google Shape;4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760" y="513602"/>
            <a:ext cx="4515419" cy="312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56" y="3972560"/>
            <a:ext cx="3995623" cy="137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LSTM Model For Cluster 6</a:t>
            </a:r>
            <a:endParaRPr/>
          </a:p>
        </p:txBody>
      </p:sp>
      <p:sp>
        <p:nvSpPr>
          <p:cNvPr id="424" name="Google Shape;424;p32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It is overfitted for this cluster. </a:t>
            </a:r>
            <a:endParaRPr/>
          </a:p>
        </p:txBody>
      </p:sp>
      <p:pic>
        <p:nvPicPr>
          <p:cNvPr id="425" name="Google Shape;4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0" y="513602"/>
            <a:ext cx="5643179" cy="319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720" y="4222177"/>
            <a:ext cx="4962459" cy="115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LSTM Forecasting For Cluster 6</a:t>
            </a:r>
            <a:endParaRPr/>
          </a:p>
        </p:txBody>
      </p:sp>
      <p:sp>
        <p:nvSpPr>
          <p:cNvPr id="432" name="Google Shape;432;p33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Even though the model didn’t perform well, the forecasting results shown are not bad.</a:t>
            </a:r>
            <a:endParaRPr/>
          </a:p>
        </p:txBody>
      </p:sp>
      <p:pic>
        <p:nvPicPr>
          <p:cNvPr id="433" name="Google Shape;4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320" y="513602"/>
            <a:ext cx="4606859" cy="247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3429000"/>
            <a:ext cx="4220779" cy="2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>
            <p:ph type="title"/>
          </p:nvPr>
        </p:nvSpPr>
        <p:spPr>
          <a:xfrm>
            <a:off x="375920" y="556337"/>
            <a:ext cx="725968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Stacking Model For Cluster 7</a:t>
            </a:r>
            <a:endParaRPr/>
          </a:p>
        </p:txBody>
      </p:sp>
      <p:sp>
        <p:nvSpPr>
          <p:cNvPr id="440" name="Google Shape;440;p34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So far amongst the 7 clusters the model performed the best in this cluster. </a:t>
            </a:r>
            <a:endParaRPr/>
          </a:p>
        </p:txBody>
      </p:sp>
      <p:pic>
        <p:nvPicPr>
          <p:cNvPr id="441" name="Google Shape;4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480" y="513602"/>
            <a:ext cx="4850699" cy="3052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56" y="4165600"/>
            <a:ext cx="3995623" cy="122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LSTM Model For Cluster 7</a:t>
            </a:r>
            <a:endParaRPr/>
          </a:p>
        </p:txBody>
      </p:sp>
      <p:sp>
        <p:nvSpPr>
          <p:cNvPr id="448" name="Google Shape;448;p35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model is overfitted for this cluster’s dataset.</a:t>
            </a:r>
            <a:endParaRPr/>
          </a:p>
        </p:txBody>
      </p:sp>
      <p:pic>
        <p:nvPicPr>
          <p:cNvPr id="449" name="Google Shape;4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1200" y="518595"/>
            <a:ext cx="4931979" cy="316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56" y="4023360"/>
            <a:ext cx="3995623" cy="138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LSTM Model Forecasting For Cluster 7</a:t>
            </a:r>
            <a:endParaRPr/>
          </a:p>
        </p:txBody>
      </p:sp>
      <p:sp>
        <p:nvSpPr>
          <p:cNvPr id="456" name="Google Shape;456;p36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Forecasting results show the pattern is the same as the previous days.</a:t>
            </a:r>
            <a:endParaRPr/>
          </a:p>
        </p:txBody>
      </p:sp>
      <p:pic>
        <p:nvPicPr>
          <p:cNvPr id="457" name="Google Shape;4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3643" y="3635084"/>
            <a:ext cx="4488747" cy="247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1" y="578899"/>
            <a:ext cx="4488748" cy="247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 txBox="1"/>
          <p:nvPr>
            <p:ph type="title"/>
          </p:nvPr>
        </p:nvSpPr>
        <p:spPr>
          <a:xfrm>
            <a:off x="609600" y="556337"/>
            <a:ext cx="70260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Stacking Model For Cluster 8</a:t>
            </a:r>
            <a:endParaRPr/>
          </a:p>
        </p:txBody>
      </p:sp>
      <p:sp>
        <p:nvSpPr>
          <p:cNvPr id="464" name="Google Shape;464;p37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performance metrics show that the model performed better than it did in cluster 6.</a:t>
            </a:r>
            <a:endParaRPr/>
          </a:p>
        </p:txBody>
      </p:sp>
      <p:pic>
        <p:nvPicPr>
          <p:cNvPr id="465" name="Google Shape;4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4400" y="498618"/>
            <a:ext cx="4728779" cy="293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56" y="3927618"/>
            <a:ext cx="3995623" cy="147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8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LSTM Model For Cluster 8</a:t>
            </a:r>
            <a:endParaRPr/>
          </a:p>
        </p:txBody>
      </p:sp>
      <p:sp>
        <p:nvSpPr>
          <p:cNvPr id="472" name="Google Shape;472;p38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mod</a:t>
            </a:r>
            <a:r>
              <a:rPr lang="en-US" sz="2000"/>
              <a:t>el is overfitted in this cluster but the graph visually isn’t bad. </a:t>
            </a:r>
            <a:endParaRPr/>
          </a:p>
        </p:txBody>
      </p:sp>
      <p:pic>
        <p:nvPicPr>
          <p:cNvPr id="473" name="Google Shape;4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2160" y="518596"/>
            <a:ext cx="4871019" cy="291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56" y="3947596"/>
            <a:ext cx="3995623" cy="142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4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136" name="Google Shape;136;p4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4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Methodology</a:t>
            </a:r>
            <a:endParaRPr/>
          </a:p>
        </p:txBody>
      </p:sp>
      <p:sp>
        <p:nvSpPr>
          <p:cNvPr id="141" name="Google Shape;141;p4"/>
          <p:cNvSpPr txBox="1"/>
          <p:nvPr>
            <p:ph idx="1" type="body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218122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In this project we can be able to apply </a:t>
            </a:r>
            <a:r>
              <a:rPr lang="en-US" sz="2200"/>
              <a:t>various</a:t>
            </a:r>
            <a:r>
              <a:rPr lang="en-US" sz="2200"/>
              <a:t> machine learning and NLP techniques to tackle the hidden structure of the data.</a:t>
            </a:r>
            <a:endParaRPr/>
          </a:p>
          <a:p>
            <a:pPr indent="-21812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Applied various NLP techniques for preprocessing text data</a:t>
            </a:r>
            <a:endParaRPr/>
          </a:p>
          <a:p>
            <a:pPr indent="-21812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We implemented topic modeling for product categorization.</a:t>
            </a:r>
            <a:endParaRPr/>
          </a:p>
          <a:p>
            <a:pPr indent="-21812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Prediction models – predicted the sales for the clusters that yield from the LDA topic modeling.</a:t>
            </a:r>
            <a:endParaRPr/>
          </a:p>
          <a:p>
            <a:pPr indent="-21812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Visualize results using different tools such as matplotlib, seaborn, word cloud, pyLDAvis and others.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</p:txBody>
      </p:sp>
      <p:cxnSp>
        <p:nvCxnSpPr>
          <p:cNvPr id="142" name="Google Shape;142;p4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LSTM Forecasting For Cluster 8</a:t>
            </a:r>
            <a:endParaRPr/>
          </a:p>
        </p:txBody>
      </p:sp>
      <p:sp>
        <p:nvSpPr>
          <p:cNvPr id="480" name="Google Shape;480;p39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forecast for this cluster shows a high spike.</a:t>
            </a:r>
            <a:endParaRPr/>
          </a:p>
        </p:txBody>
      </p:sp>
      <p:pic>
        <p:nvPicPr>
          <p:cNvPr id="481" name="Google Shape;4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606" y="513602"/>
            <a:ext cx="4357574" cy="247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5606" y="3672814"/>
            <a:ext cx="4357574" cy="247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>
            <p:ph type="title"/>
          </p:nvPr>
        </p:nvSpPr>
        <p:spPr>
          <a:xfrm>
            <a:off x="568960" y="556337"/>
            <a:ext cx="706664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Stacking Model For Cluster 9</a:t>
            </a:r>
            <a:endParaRPr/>
          </a:p>
        </p:txBody>
      </p:sp>
      <p:sp>
        <p:nvSpPr>
          <p:cNvPr id="488" name="Google Shape;488;p40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79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The performance metrics show that the model performed better than all the other pervious clusters with 52% R-Squared score.</a:t>
            </a:r>
            <a:endParaRPr/>
          </a:p>
        </p:txBody>
      </p:sp>
      <p:pic>
        <p:nvPicPr>
          <p:cNvPr id="489" name="Google Shape;4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4720" y="513602"/>
            <a:ext cx="4708459" cy="301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56" y="4039122"/>
            <a:ext cx="3995623" cy="134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LSTM Model For Cluster 9</a:t>
            </a:r>
            <a:endParaRPr/>
          </a:p>
        </p:txBody>
      </p:sp>
      <p:sp>
        <p:nvSpPr>
          <p:cNvPr id="496" name="Google Shape;496;p41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model is overfitted for this cluster.</a:t>
            </a:r>
            <a:endParaRPr/>
          </a:p>
        </p:txBody>
      </p:sp>
      <p:pic>
        <p:nvPicPr>
          <p:cNvPr id="497" name="Google Shape;4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600" y="518596"/>
            <a:ext cx="4779579" cy="291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56" y="4114800"/>
            <a:ext cx="3995623" cy="124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2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The LSTM Forecasting For Cluster 9</a:t>
            </a:r>
            <a:endParaRPr/>
          </a:p>
        </p:txBody>
      </p:sp>
      <p:sp>
        <p:nvSpPr>
          <p:cNvPr id="504" name="Google Shape;504;p42"/>
          <p:cNvSpPr txBox="1"/>
          <p:nvPr>
            <p:ph idx="1" type="body"/>
          </p:nvPr>
        </p:nvSpPr>
        <p:spPr>
          <a:xfrm>
            <a:off x="838200" y="2401330"/>
            <a:ext cx="6797405" cy="3719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forecasting result for this cluster is fine.</a:t>
            </a:r>
            <a:endParaRPr/>
          </a:p>
        </p:txBody>
      </p:sp>
      <p:pic>
        <p:nvPicPr>
          <p:cNvPr id="505" name="Google Shape;5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4160" y="513602"/>
            <a:ext cx="5379019" cy="29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4160" y="3672814"/>
            <a:ext cx="5379019" cy="267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The Stacking Model For Cluster 10</a:t>
            </a:r>
            <a:endParaRPr sz="3600"/>
          </a:p>
        </p:txBody>
      </p:sp>
      <p:sp>
        <p:nvSpPr>
          <p:cNvPr id="512" name="Google Shape;512;p43"/>
          <p:cNvSpPr txBox="1"/>
          <p:nvPr>
            <p:ph idx="1" type="body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 model performed about the same as it did in cluster 9.</a:t>
            </a:r>
            <a:endParaRPr sz="2000"/>
          </a:p>
        </p:txBody>
      </p:sp>
      <p:pic>
        <p:nvPicPr>
          <p:cNvPr descr="Histogram&#10;&#10;Description automatically generated" id="513" name="Google Shape;5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0489" y="1207888"/>
            <a:ext cx="4831852" cy="2691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514" name="Google Shape;51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0591" y="4209826"/>
            <a:ext cx="5715291" cy="161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LSTM  Model For Cluster 10</a:t>
            </a:r>
            <a:endParaRPr/>
          </a:p>
        </p:txBody>
      </p:sp>
      <p:sp>
        <p:nvSpPr>
          <p:cNvPr id="520" name="Google Shape;520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model is overfitted for this cluster too.</a:t>
            </a:r>
            <a:endParaRPr/>
          </a:p>
        </p:txBody>
      </p:sp>
      <p:pic>
        <p:nvPicPr>
          <p:cNvPr descr="Chart, histogram&#10;&#10;Description automatically generated" id="521" name="Google Shape;52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9193" y="955064"/>
            <a:ext cx="4626633" cy="227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0014" y="3941379"/>
            <a:ext cx="3091972" cy="115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type="title"/>
          </p:nvPr>
        </p:nvSpPr>
        <p:spPr>
          <a:xfrm>
            <a:off x="838200" y="556337"/>
            <a:ext cx="6797405" cy="1651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LSTM Model Forecasting For Cluster 10</a:t>
            </a:r>
            <a:endParaRPr sz="4000"/>
          </a:p>
        </p:txBody>
      </p:sp>
      <p:sp>
        <p:nvSpPr>
          <p:cNvPr id="528" name="Google Shape;528;p45"/>
          <p:cNvSpPr txBox="1"/>
          <p:nvPr>
            <p:ph idx="1" type="body"/>
          </p:nvPr>
        </p:nvSpPr>
        <p:spPr>
          <a:xfrm>
            <a:off x="-32075" y="2389080"/>
            <a:ext cx="67974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 forecasting result of the model for this cluster is not the best.</a:t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529" name="Google Shape;5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2999075"/>
            <a:ext cx="5943600" cy="34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750" y="152400"/>
            <a:ext cx="5033399" cy="28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"/>
          <p:cNvSpPr txBox="1"/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-US" sz="3800"/>
              <a:t>The 10 days Forecasting for Each cluster</a:t>
            </a:r>
            <a:endParaRPr sz="3800"/>
          </a:p>
        </p:txBody>
      </p:sp>
      <p:sp>
        <p:nvSpPr>
          <p:cNvPr id="536" name="Google Shape;536;p46"/>
          <p:cNvSpPr txBox="1"/>
          <p:nvPr>
            <p:ph idx="1" type="body"/>
          </p:nvPr>
        </p:nvSpPr>
        <p:spPr>
          <a:xfrm>
            <a:off x="410300" y="5896050"/>
            <a:ext cx="3965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120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075"/>
              <a:buNone/>
            </a:pPr>
            <a:r>
              <a:rPr lang="en-US" sz="5300"/>
              <a:t>*On days where no sales were made on different clusters it seemed to have had an impact when it came to forecasting producing some negative values in our forecast.</a:t>
            </a:r>
            <a:endParaRPr sz="53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/>
          </a:p>
          <a:p>
            <a:pPr indent="-12065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/>
          </a:p>
        </p:txBody>
      </p:sp>
      <p:pic>
        <p:nvPicPr>
          <p:cNvPr id="537" name="Google Shape;5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758" y="0"/>
            <a:ext cx="6713963" cy="6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3" name="Google Shape;543;p47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544" name="Google Shape;544;p47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47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7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Conclusion</a:t>
            </a:r>
            <a:endParaRPr/>
          </a:p>
        </p:txBody>
      </p:sp>
      <p:sp>
        <p:nvSpPr>
          <p:cNvPr id="549" name="Google Shape;549;p47"/>
          <p:cNvSpPr txBox="1"/>
          <p:nvPr>
            <p:ph idx="1" type="body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We found the E-Commerce data is helpful to explore various techniques of Data Science.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Tableau was used in the analysis to visualize the data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We implemented NLP to preprocess the data.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We implemented topic modeling. Specifically, LDA model which grouped the data into 10 different topics with a coherence score of 63%.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We acquired the skill of taking the results of our clustering and applying it to our dataset to be able to run prediction models from it.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Built prediction model for each cluster. Specifically, Stacking and the LSTM model.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The stacking model performed well in all clusters with a performance score of R-Squared between 38% to 52%.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LSTM model performed best on cluster 1, on the rest of the clusters it was overfitted due to the small amount of entries in each cluster.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300"/>
              <a:t>The forecasting by LSTM model was not bad and provided some decent results.</a:t>
            </a:r>
            <a:endParaRPr/>
          </a:p>
          <a:p>
            <a:pPr indent="-1460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/>
          </a:p>
        </p:txBody>
      </p:sp>
      <p:cxnSp>
        <p:nvCxnSpPr>
          <p:cNvPr id="550" name="Google Shape;550;p47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6" name="Google Shape;556;p48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557" name="Google Shape;557;p48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48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8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48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8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Future Work</a:t>
            </a:r>
            <a:endParaRPr/>
          </a:p>
        </p:txBody>
      </p:sp>
      <p:sp>
        <p:nvSpPr>
          <p:cNvPr id="562" name="Google Shape;562;p48"/>
          <p:cNvSpPr txBox="1"/>
          <p:nvPr>
            <p:ph idx="1" type="body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Train the prediction model with more data so that we can get better performance. Check if more data has been collected since 2011 and add it in.</a:t>
            </a:r>
            <a:endParaRPr sz="24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Test on a different E-Commerce dataset maybe one that isn’t tied down to a specific type of product to see how the results may vary.</a:t>
            </a:r>
            <a:endParaRPr sz="24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Test other models outside our expertise for example Market Basket Analysis and various others.</a:t>
            </a:r>
            <a:endParaRPr sz="2400"/>
          </a:p>
        </p:txBody>
      </p:sp>
      <p:cxnSp>
        <p:nvCxnSpPr>
          <p:cNvPr id="563" name="Google Shape;563;p48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475488" y="1124712"/>
            <a:ext cx="402336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Data Exploration</a:t>
            </a:r>
            <a:endParaRPr/>
          </a:p>
        </p:txBody>
      </p:sp>
      <p:sp>
        <p:nvSpPr>
          <p:cNvPr id="148" name="Google Shape;148;p5"/>
          <p:cNvSpPr txBox="1"/>
          <p:nvPr>
            <p:ph idx="1" type="body"/>
          </p:nvPr>
        </p:nvSpPr>
        <p:spPr>
          <a:xfrm>
            <a:off x="475488" y="4873752"/>
            <a:ext cx="3931920" cy="1207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We used tableau for exploration and data visualization.</a:t>
            </a:r>
            <a:endParaRPr/>
          </a:p>
        </p:txBody>
      </p:sp>
      <p:pic>
        <p:nvPicPr>
          <p:cNvPr descr="Chart, line chart&#10;&#10;Description automatically generated"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9758" y="625682"/>
            <a:ext cx="3104707" cy="2670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5088" y="941059"/>
            <a:ext cx="3236976" cy="2039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51" name="Google Shape;1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3624" y="3897654"/>
            <a:ext cx="3236976" cy="1650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52" name="Google Shape;15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06042" y="3930343"/>
            <a:ext cx="3236976" cy="1594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8bea790fb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r>
              <a:rPr lang="en-US"/>
              <a:t> </a:t>
            </a:r>
            <a:endParaRPr/>
          </a:p>
        </p:txBody>
      </p:sp>
      <p:sp>
        <p:nvSpPr>
          <p:cNvPr id="570" name="Google Shape;570;g128bea790fb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0131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396"/>
              <a:buFont typeface="Calibri"/>
              <a:buChar char="•"/>
            </a:pPr>
            <a:r>
              <a:rPr lang="en-US" sz="2616"/>
              <a:t>Brownlee, Jason. (2020). Stacking Ensemble Machine Learning With Python. Machine learning Mastery.</a:t>
            </a:r>
            <a:endParaRPr sz="2616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ttps://machinelearningmastery.com/stacking-ensemble-machine-learning-with-python/</a:t>
            </a:r>
            <a:endParaRPr sz="2400"/>
          </a:p>
          <a:p>
            <a:pPr indent="-37592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ct val="104504"/>
              <a:buFont typeface="Calibri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Prabhakaran, Selva. (2018).   Topic Modeling with Gensim (Python). Machine Learning +. 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https://www.machinelearningplus.com/nlp/topic-modeling-gensim-python/#9createbigramandtrigrammodels</a:t>
            </a:r>
            <a:endParaRPr sz="2350">
              <a:solidFill>
                <a:srgbClr val="051E50"/>
              </a:solidFill>
              <a:highlight>
                <a:srgbClr val="FFFFFF"/>
              </a:highlight>
              <a:uFill>
                <a:noFill/>
              </a:uFill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51E50"/>
              </a:solidFill>
              <a:highlight>
                <a:srgbClr val="FFFFFF"/>
              </a:highlight>
              <a:uFill>
                <a:noFill/>
              </a:uFill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>
            <p:ph type="title"/>
          </p:nvPr>
        </p:nvSpPr>
        <p:spPr>
          <a:xfrm>
            <a:off x="1116498" y="655128"/>
            <a:ext cx="4613919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Data Exploration cont.</a:t>
            </a:r>
            <a:endParaRPr sz="4200"/>
          </a:p>
        </p:txBody>
      </p:sp>
      <p:pic>
        <p:nvPicPr>
          <p:cNvPr id="158" name="Google Shape;15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9837" y="632554"/>
            <a:ext cx="5586942" cy="201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5816" y="3315854"/>
            <a:ext cx="3213718" cy="345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838" y="3744696"/>
            <a:ext cx="5586942" cy="259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7"/>
          <p:cNvGrpSpPr/>
          <p:nvPr/>
        </p:nvGrpSpPr>
        <p:grpSpPr>
          <a:xfrm>
            <a:off x="4" y="1062849"/>
            <a:ext cx="731521" cy="673460"/>
            <a:chOff x="3940602" y="308034"/>
            <a:chExt cx="2116791" cy="3428999"/>
          </a:xfrm>
        </p:grpSpPr>
        <p:sp>
          <p:nvSpPr>
            <p:cNvPr id="167" name="Google Shape;167;p7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7"/>
          <p:cNvSpPr/>
          <p:nvPr/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 txBox="1"/>
          <p:nvPr>
            <p:ph type="title"/>
          </p:nvPr>
        </p:nvSpPr>
        <p:spPr>
          <a:xfrm>
            <a:off x="1043631" y="873940"/>
            <a:ext cx="5052369" cy="1035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300"/>
              <a:t>Product Categorization (Clustering)</a:t>
            </a:r>
            <a:endParaRPr/>
          </a:p>
        </p:txBody>
      </p:sp>
      <p:sp>
        <p:nvSpPr>
          <p:cNvPr id="172" name="Google Shape;172;p7"/>
          <p:cNvSpPr txBox="1"/>
          <p:nvPr>
            <p:ph idx="1" type="body"/>
          </p:nvPr>
        </p:nvSpPr>
        <p:spPr>
          <a:xfrm>
            <a:off x="1045029" y="2524721"/>
            <a:ext cx="4991629" cy="3677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Use NLP to process the data for clustering.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 description column was used for this purpose.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Applied NLP techniques to preprocess the data, such as tokenizing, change words into lower, remove stop words,  remove punctuation, special characters, numbers and so 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Created function to do all these stuffs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To the right you’ll see the word cloud after the data was preprocessed</a:t>
            </a: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0493" y="2387492"/>
            <a:ext cx="4223252" cy="214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7"/>
          <p:cNvCxnSpPr/>
          <p:nvPr/>
        </p:nvCxnSpPr>
        <p:spPr>
          <a:xfrm rot="10800000">
            <a:off x="838200" y="6492240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182" name="Google Shape;182;p8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Topic Modeling</a:t>
            </a:r>
            <a:endParaRPr/>
          </a:p>
        </p:txBody>
      </p:sp>
      <p:sp>
        <p:nvSpPr>
          <p:cNvPr id="187" name="Google Shape;187;p8"/>
          <p:cNvSpPr txBox="1"/>
          <p:nvPr>
            <p:ph idx="1" type="body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Used gensim for further preprocessing and applied big-gram and tri-gram to help the model to understand words </a:t>
            </a:r>
            <a:r>
              <a:rPr lang="en-US" sz="2400"/>
              <a:t>better</a:t>
            </a:r>
            <a:r>
              <a:rPr lang="en-US" sz="2400"/>
              <a:t> incase it can’t recognize individual words.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Changed the data into a dictionary and applied  TFIDF method to remove words which have high frequency but are not important to form the topics.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After we prepare the corpus, the next step is building the topic modeling.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It is unsupervised modeling helps to extract the main topic from the collection of documents. </a:t>
            </a:r>
            <a:endParaRPr/>
          </a:p>
        </p:txBody>
      </p:sp>
      <p:cxnSp>
        <p:nvCxnSpPr>
          <p:cNvPr id="188" name="Google Shape;188;p8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LDA Model </a:t>
            </a:r>
            <a:endParaRPr/>
          </a:p>
        </p:txBody>
      </p:sp>
      <p:sp>
        <p:nvSpPr>
          <p:cNvPr id="194" name="Google Shape;194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LDA is used to classify texts in a document to a particular topic.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Used gensim library to build the LDA model and tried different number of topics and found the optimal number to group our corpus into particular topics was 10.</a:t>
            </a:r>
            <a:endParaRPr/>
          </a:p>
        </p:txBody>
      </p:sp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909847"/>
            <a:ext cx="4921684" cy="125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2022-05-08T00:00:15Z</dcterms:created>
  <dc:creator>Tiru Wube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0x0101004550DC5879EB744DAA8A7640787442ED</vt:lpwstr>
  </property>
</Properties>
</file>